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174"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27-Apr-2015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27-Apr-2015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27-Apr-2015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27-Apr-2015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27-Apr-2015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27-Apr-2015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27-Apr-2015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27-Apr-2015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27-Apr-2015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27-Apr-2015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27-Apr-2015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27-Apr-2015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533400"/>
            <a:ext cx="8229600" cy="2667000"/>
          </a:xfrm>
        </p:spPr>
        <p:txBody>
          <a:bodyPr>
            <a:normAutofit fontScale="90000"/>
          </a:bodyPr>
          <a:lstStyle/>
          <a:p>
            <a:r>
              <a:rPr lang="sr-Cyrl-CS" b="1" dirty="0"/>
              <a:t>Електрична проводљивост графитних оловки</a:t>
            </a:r>
            <a:r>
              <a:rPr lang="en-US" dirty="0"/>
              <a:t/>
            </a:r>
            <a:br>
              <a:rPr lang="en-US" dirty="0"/>
            </a:br>
            <a:endParaRPr lang="en-US" dirty="0"/>
          </a:p>
        </p:txBody>
      </p:sp>
      <p:sp>
        <p:nvSpPr>
          <p:cNvPr id="3" name="Subtitle 2"/>
          <p:cNvSpPr>
            <a:spLocks noGrp="1"/>
          </p:cNvSpPr>
          <p:nvPr>
            <p:ph type="subTitle" idx="1"/>
          </p:nvPr>
        </p:nvSpPr>
        <p:spPr>
          <a:xfrm>
            <a:off x="0" y="3124200"/>
            <a:ext cx="9144000" cy="3733800"/>
          </a:xfrm>
        </p:spPr>
        <p:txBody>
          <a:bodyPr>
            <a:normAutofit/>
          </a:bodyPr>
          <a:lstStyle/>
          <a:p>
            <a:r>
              <a:rPr lang="sr-Cyrl-CS" sz="2000" b="1" dirty="0">
                <a:solidFill>
                  <a:schemeClr val="tx1"/>
                </a:solidFill>
              </a:rPr>
              <a:t>АУТОР:</a:t>
            </a:r>
            <a:endParaRPr lang="en-US" sz="2000" dirty="0">
              <a:solidFill>
                <a:schemeClr val="tx1"/>
              </a:solidFill>
            </a:endParaRPr>
          </a:p>
          <a:p>
            <a:r>
              <a:rPr lang="sr-Cyrl-CS" sz="2000" b="1" i="1" dirty="0">
                <a:solidFill>
                  <a:schemeClr val="tx1"/>
                </a:solidFill>
              </a:rPr>
              <a:t>Денис Османовић, разред 3., одељење 6.</a:t>
            </a:r>
            <a:endParaRPr lang="en-US" sz="2000" dirty="0">
              <a:solidFill>
                <a:schemeClr val="tx1"/>
              </a:solidFill>
            </a:endParaRPr>
          </a:p>
          <a:p>
            <a:r>
              <a:rPr lang="sr-Cyrl-CS" sz="2000" b="1" i="1" dirty="0">
                <a:solidFill>
                  <a:schemeClr val="tx1"/>
                </a:solidFill>
              </a:rPr>
              <a:t>Земунска </a:t>
            </a:r>
            <a:r>
              <a:rPr lang="sr-Cyrl-CS" sz="2000" b="1" i="1" dirty="0" smtClean="0">
                <a:solidFill>
                  <a:schemeClr val="tx1"/>
                </a:solidFill>
              </a:rPr>
              <a:t>гимназија</a:t>
            </a:r>
            <a:endParaRPr lang="en-US" sz="2000" b="1" i="1" dirty="0" smtClean="0">
              <a:solidFill>
                <a:schemeClr val="tx1"/>
              </a:solidFill>
            </a:endParaRPr>
          </a:p>
          <a:p>
            <a:r>
              <a:rPr lang="sr-Cyrl-CS" sz="2000" b="1" dirty="0"/>
              <a:t>МЕНТОРИ:</a:t>
            </a:r>
            <a:endParaRPr lang="en-US" sz="2000" dirty="0"/>
          </a:p>
          <a:p>
            <a:r>
              <a:rPr lang="sr-Cyrl-CS" sz="2000" b="1" i="1" dirty="0"/>
              <a:t>Биљана Стојичић, проф. физике</a:t>
            </a:r>
            <a:endParaRPr lang="en-US" sz="2000" dirty="0"/>
          </a:p>
          <a:p>
            <a:r>
              <a:rPr lang="sr-Cyrl-CS" sz="2000" b="1" i="1" dirty="0"/>
              <a:t>Јелена Филиповић, проф. физике</a:t>
            </a:r>
            <a:endParaRPr lang="en-US" sz="2000" dirty="0"/>
          </a:p>
          <a:p>
            <a:r>
              <a:rPr lang="sr-Cyrl-CS" sz="2000" b="1" i="1" dirty="0"/>
              <a:t>Земунска гимназија</a:t>
            </a:r>
            <a:endParaRPr lang="en-US" sz="2000" dirty="0"/>
          </a:p>
          <a:p>
            <a:endParaRPr lang="en-US" sz="2000" dirty="0">
              <a:solidFill>
                <a:schemeClr val="tx1"/>
              </a:solidFill>
            </a:endParaRPr>
          </a:p>
          <a:p>
            <a:endParaRPr lang="en-US" dirty="0"/>
          </a:p>
        </p:txBody>
      </p:sp>
    </p:spTree>
    <p:extLst>
      <p:ext uri="{BB962C8B-B14F-4D97-AF65-F5344CB8AC3E}">
        <p14:creationId xmlns:p14="http://schemas.microsoft.com/office/powerpoint/2010/main" val="3428174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0782" y="0"/>
            <a:ext cx="9164782" cy="688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533400"/>
            <a:ext cx="8229600" cy="5775960"/>
          </a:xfrm>
        </p:spPr>
        <p:txBody>
          <a:bodyPr>
            <a:normAutofit fontScale="92500"/>
          </a:bodyPr>
          <a:lstStyle/>
          <a:p>
            <a:r>
              <a:rPr lang="sr-Cyrl-RS" b="1" u="sng" dirty="0">
                <a:solidFill>
                  <a:schemeClr val="bg1"/>
                </a:solidFill>
              </a:rPr>
              <a:t>Метод рада</a:t>
            </a:r>
            <a:r>
              <a:rPr lang="sr-Cyrl-RS" b="1" u="sng" dirty="0" smtClean="0">
                <a:solidFill>
                  <a:schemeClr val="bg1"/>
                </a:solidFill>
              </a:rPr>
              <a:t>:</a:t>
            </a:r>
          </a:p>
          <a:p>
            <a:pPr marL="137160" indent="0">
              <a:buNone/>
            </a:pPr>
            <a:r>
              <a:rPr lang="sr-Cyrl-RS" dirty="0" smtClean="0"/>
              <a:t>1. Поставити струјно</a:t>
            </a:r>
            <a:r>
              <a:rPr lang="sr-Cyrl-RS" dirty="0"/>
              <a:t> </a:t>
            </a:r>
            <a:endParaRPr lang="sr-Cyrl-RS" dirty="0" smtClean="0"/>
          </a:p>
          <a:p>
            <a:pPr marL="137160" indent="0">
              <a:buNone/>
            </a:pPr>
            <a:r>
              <a:rPr lang="sr-Cyrl-RS" dirty="0"/>
              <a:t>коло као на </a:t>
            </a:r>
            <a:r>
              <a:rPr lang="sr-Cyrl-RS" dirty="0" smtClean="0"/>
              <a:t>слици:</a:t>
            </a:r>
          </a:p>
          <a:p>
            <a:pPr marL="137160" indent="0">
              <a:buNone/>
            </a:pPr>
            <a:r>
              <a:rPr lang="sr-Cyrl-RS" dirty="0" smtClean="0"/>
              <a:t>2</a:t>
            </a:r>
            <a:r>
              <a:rPr lang="sr-Cyrl-RS" dirty="0"/>
              <a:t>. Крајеви зарезане оловке </a:t>
            </a:r>
            <a:endParaRPr lang="sr-Cyrl-RS" dirty="0" smtClean="0"/>
          </a:p>
          <a:p>
            <a:pPr marL="137160" indent="0">
              <a:buNone/>
            </a:pPr>
            <a:r>
              <a:rPr lang="sr-Cyrl-RS" dirty="0" smtClean="0"/>
              <a:t>6H </a:t>
            </a:r>
            <a:r>
              <a:rPr lang="sr-Cyrl-RS" dirty="0"/>
              <a:t>на оба краја </a:t>
            </a:r>
            <a:r>
              <a:rPr lang="sr-Cyrl-RS" dirty="0" smtClean="0"/>
              <a:t>се</a:t>
            </a:r>
            <a:r>
              <a:rPr lang="sr-Cyrl-RS" b="1" dirty="0"/>
              <a:t> </a:t>
            </a:r>
            <a:r>
              <a:rPr lang="sr-Cyrl-RS" dirty="0"/>
              <a:t>в</a:t>
            </a:r>
            <a:r>
              <a:rPr lang="sr-Cyrl-RS" dirty="0" smtClean="0"/>
              <a:t>езују </a:t>
            </a:r>
          </a:p>
          <a:p>
            <a:pPr marL="137160" indent="0">
              <a:buNone/>
            </a:pPr>
            <a:r>
              <a:rPr lang="sr-Cyrl-RS" dirty="0" smtClean="0"/>
              <a:t>за </a:t>
            </a:r>
            <a:r>
              <a:rPr lang="sr-Cyrl-RS" dirty="0"/>
              <a:t>алигатор штипаљке и она </a:t>
            </a:r>
            <a:endParaRPr lang="sr-Cyrl-RS" dirty="0" smtClean="0"/>
          </a:p>
          <a:p>
            <a:pPr marL="137160" indent="0">
              <a:buNone/>
            </a:pPr>
            <a:r>
              <a:rPr lang="sr-Cyrl-RS" dirty="0" smtClean="0"/>
              <a:t>се </a:t>
            </a:r>
            <a:r>
              <a:rPr lang="sr-Cyrl-RS" dirty="0"/>
              <a:t>уводи </a:t>
            </a:r>
            <a:r>
              <a:rPr lang="sr-Cyrl-RS" dirty="0" smtClean="0"/>
              <a:t>у</a:t>
            </a:r>
            <a:r>
              <a:rPr lang="sr-Cyrl-RS" b="1" dirty="0"/>
              <a:t> </a:t>
            </a:r>
            <a:r>
              <a:rPr lang="sr-Cyrl-RS" dirty="0" smtClean="0"/>
              <a:t>коло</a:t>
            </a:r>
            <a:r>
              <a:rPr lang="sr-Cyrl-RS" dirty="0"/>
              <a:t>. Дужина графита је измерена лењиром.</a:t>
            </a:r>
            <a:endParaRPr lang="en-US" b="1" dirty="0"/>
          </a:p>
          <a:p>
            <a:pPr marL="137160" indent="0">
              <a:buNone/>
            </a:pPr>
            <a:r>
              <a:rPr lang="sr-Cyrl-RS" dirty="0" smtClean="0"/>
              <a:t>3</a:t>
            </a:r>
            <a:r>
              <a:rPr lang="sr-Cyrl-RS" dirty="0"/>
              <a:t>. Коло се прикачи за батерију напона 4,5 V</a:t>
            </a:r>
            <a:endParaRPr lang="en-US" b="1" dirty="0"/>
          </a:p>
          <a:p>
            <a:pPr marL="137160" indent="0">
              <a:buNone/>
            </a:pPr>
            <a:r>
              <a:rPr lang="sr-Cyrl-RS" dirty="0" smtClean="0"/>
              <a:t>4</a:t>
            </a:r>
            <a:r>
              <a:rPr lang="sr-Cyrl-RS" dirty="0"/>
              <a:t>. </a:t>
            </a:r>
            <a:r>
              <a:rPr lang="sr-Cyrl-RS" dirty="0" smtClean="0"/>
              <a:t>Унимери </a:t>
            </a:r>
            <a:r>
              <a:rPr lang="sr-Cyrl-RS" dirty="0"/>
              <a:t>се користе за одређивање напона и струје, а добијене вредности се уписују у </a:t>
            </a:r>
            <a:r>
              <a:rPr lang="sr-Cyrl-RS" dirty="0" smtClean="0"/>
              <a:t>табелу.</a:t>
            </a:r>
            <a:endParaRPr lang="en-US" b="1" dirty="0"/>
          </a:p>
          <a:p>
            <a:pPr marL="137160" indent="0">
              <a:buNone/>
            </a:pPr>
            <a:r>
              <a:rPr lang="sr-Cyrl-RS" dirty="0" smtClean="0"/>
              <a:t>5</a:t>
            </a:r>
            <a:r>
              <a:rPr lang="sr-Cyrl-RS" dirty="0"/>
              <a:t>. Кораке 3 и 4 поновимо 5 пута</a:t>
            </a:r>
            <a:endParaRPr lang="en-US" b="1" dirty="0"/>
          </a:p>
          <a:p>
            <a:pPr marL="137160" indent="0">
              <a:buNone/>
            </a:pPr>
            <a:r>
              <a:rPr lang="sr-Cyrl-RS" dirty="0" smtClean="0"/>
              <a:t>6</a:t>
            </a:r>
            <a:r>
              <a:rPr lang="sr-Cyrl-RS" dirty="0"/>
              <a:t>. Кораци 2, 3, 4 и 5 понављамо за 5H,</a:t>
            </a:r>
            <a:r>
              <a:rPr lang="sr-Cyrl-RS" b="1" dirty="0"/>
              <a:t> </a:t>
            </a:r>
            <a:r>
              <a:rPr lang="sr-Cyrl-RS" dirty="0"/>
              <a:t>4H,</a:t>
            </a:r>
            <a:r>
              <a:rPr lang="sr-Cyrl-RS" b="1" dirty="0"/>
              <a:t> </a:t>
            </a:r>
            <a:r>
              <a:rPr lang="sr-Cyrl-RS" dirty="0"/>
              <a:t>и H оловке</a:t>
            </a:r>
            <a:endParaRPr lang="en-US" b="1" dirty="0"/>
          </a:p>
          <a:p>
            <a:pPr marL="137160" indent="0">
              <a:buNone/>
            </a:pPr>
            <a:endParaRPr lang="sr-Cyrl-RS" dirty="0" smtClean="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98762"/>
            <a:ext cx="3195637" cy="2641443"/>
          </a:xfrm>
          <a:prstGeom prst="rect">
            <a:avLst/>
          </a:prstGeom>
          <a:noFill/>
          <a:ln>
            <a:noFill/>
          </a:ln>
          <a:effectLst/>
          <a:extLst/>
        </p:spPr>
      </p:pic>
    </p:spTree>
    <p:extLst>
      <p:ext uri="{BB962C8B-B14F-4D97-AF65-F5344CB8AC3E}">
        <p14:creationId xmlns:p14="http://schemas.microsoft.com/office/powerpoint/2010/main" val="3462746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sr-Cyrl-RS" dirty="0">
                <a:effectLst/>
              </a:rPr>
              <a:t>Резултати истраживања </a:t>
            </a:r>
            <a:endParaRPr lang="en-US" dirty="0"/>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5828" y="812740"/>
            <a:ext cx="4358171" cy="6075317"/>
          </a:xfrm>
          <a:prstGeom prst="rect">
            <a:avLst/>
          </a:prstGeom>
          <a:solidFill>
            <a:schemeClr val="tx1"/>
          </a:solidFill>
          <a:ln>
            <a:noFill/>
          </a:ln>
          <a:effectLst>
            <a:outerShdw dist="35921" dir="2700000" algn="ctr" rotWithShape="0">
              <a:schemeClr val="bg2"/>
            </a:outerShdw>
          </a:effectLst>
        </p:spPr>
      </p:pic>
      <p:pic>
        <p:nvPicPr>
          <p:cNvPr id="2053" name="Picture 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28600" y="812740"/>
            <a:ext cx="4557229" cy="607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099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sr-Cyrl-RS" dirty="0" smtClean="0"/>
              <a:t>Извођење закључка</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5" y="1191491"/>
            <a:ext cx="4559300" cy="2527300"/>
          </a:xfrm>
          <a:prstGeom prst="rect">
            <a:avLst/>
          </a:prstGeom>
          <a:solidFill>
            <a:schemeClr val="tx1"/>
          </a:solidFill>
          <a:ln>
            <a:noFill/>
          </a:ln>
          <a:effec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1198418"/>
            <a:ext cx="4584700" cy="2527300"/>
          </a:xfrm>
          <a:prstGeom prst="rect">
            <a:avLst/>
          </a:prstGeom>
          <a:noFill/>
          <a:ln w="9525">
            <a:solidFill>
              <a:schemeClr val="tx1"/>
            </a:solidFill>
            <a:miter lim="800000"/>
            <a:headEnd/>
            <a:tailEnd/>
          </a:ln>
          <a:effectLst>
            <a:outerShdw dist="35921" dir="2700000" algn="ctr" rotWithShape="0">
              <a:schemeClr val="bg2">
                <a:alpha val="0"/>
              </a:scheme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0" y="3962400"/>
            <a:ext cx="9144000" cy="2677656"/>
          </a:xfrm>
          <a:prstGeom prst="rect">
            <a:avLst/>
          </a:prstGeom>
          <a:noFill/>
        </p:spPr>
        <p:txBody>
          <a:bodyPr wrap="square" rtlCol="0">
            <a:spAutoFit/>
          </a:bodyPr>
          <a:lstStyle/>
          <a:p>
            <a:r>
              <a:rPr lang="ru-RU" sz="2400" dirty="0"/>
              <a:t>Добијени резултати нам показују једну линеарну зависност између отпора и концентрације графита у оловкама. На </a:t>
            </a:r>
            <a:r>
              <a:rPr lang="ru-RU" sz="2400" dirty="0" smtClean="0"/>
              <a:t>графику, </a:t>
            </a:r>
            <a:r>
              <a:rPr lang="ru-RU" sz="2400" dirty="0"/>
              <a:t>подаци нам указују на то да са порастом концентрације графита, смањује се отпор у </a:t>
            </a:r>
            <a:r>
              <a:rPr lang="ru-RU" sz="2400" dirty="0" smtClean="0"/>
              <a:t>оловци, што потврђује нашу хипотезу. </a:t>
            </a:r>
            <a:r>
              <a:rPr lang="sr-Cyrl-CS" sz="2400" dirty="0"/>
              <a:t>Пошто смо доказали везу између отпора графитне оловке и % угљеника у оловци, можемо закључити да мерењем отпора графитне оловке можемо израчунати количину графита у њој. </a:t>
            </a:r>
            <a:endParaRPr lang="en-US" sz="2400" dirty="0"/>
          </a:p>
        </p:txBody>
      </p:sp>
    </p:spTree>
    <p:extLst>
      <p:ext uri="{BB962C8B-B14F-4D97-AF65-F5344CB8AC3E}">
        <p14:creationId xmlns:p14="http://schemas.microsoft.com/office/powerpoint/2010/main" val="2537175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873706">
            <a:off x="-437520" y="1197771"/>
            <a:ext cx="8312726" cy="2693045"/>
          </a:xfrm>
          <a:prstGeom prst="rect">
            <a:avLst/>
          </a:prstGeom>
          <a:noFill/>
          <a:effectLst>
            <a:innerShdw blurRad="63500" dist="50800" dir="18900000">
              <a:prstClr val="black">
                <a:alpha val="50000"/>
              </a:prstClr>
            </a:innerShdw>
            <a:reflection blurRad="6350" stA="50000" endA="300" endPos="90000" dist="50800" dir="5400000" sy="-100000" algn="bl" rotWithShape="0"/>
          </a:effectLst>
        </p:spPr>
        <p:txBody>
          <a:bodyPr wrap="square" lIns="91440" tIns="45720" rIns="91440" bIns="45720">
            <a:spAutoFit/>
            <a:scene3d>
              <a:camera prst="perspectiveHeroicExtremeLeftFacing"/>
              <a:lightRig rig="threePt" dir="t"/>
            </a:scene3d>
          </a:bodyPr>
          <a:lstStyle/>
          <a:p>
            <a:pPr algn="ctr"/>
            <a:r>
              <a:rPr lang="sr-Cyrl-R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ХВАЛА НА </a:t>
            </a:r>
            <a:r>
              <a:rPr lang="sr-Cyrl-RS" sz="115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ПАЖЊИ!!!</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805644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Резиме</a:t>
            </a:r>
            <a:endParaRPr lang="en-US" dirty="0"/>
          </a:p>
        </p:txBody>
      </p:sp>
      <p:sp>
        <p:nvSpPr>
          <p:cNvPr id="3" name="Content Placeholder 2"/>
          <p:cNvSpPr>
            <a:spLocks noGrp="1"/>
          </p:cNvSpPr>
          <p:nvPr>
            <p:ph idx="1"/>
          </p:nvPr>
        </p:nvSpPr>
        <p:spPr/>
        <p:txBody>
          <a:bodyPr>
            <a:normAutofit/>
          </a:bodyPr>
          <a:lstStyle/>
          <a:p>
            <a:r>
              <a:rPr lang="sr-Cyrl-CS" sz="2400" dirty="0"/>
              <a:t>Циљ овог испитивања је проверавање како проценат графита у оловкама утиче на њену електричну отпорност</a:t>
            </a:r>
            <a:r>
              <a:rPr lang="sr-Cyrl-CS" sz="2400" dirty="0" smtClean="0"/>
              <a:t>. Како се „срце</a:t>
            </a:r>
            <a:r>
              <a:rPr lang="sr-Cyrl-CS" sz="2400" dirty="0"/>
              <a:t>“ оловке </a:t>
            </a:r>
            <a:r>
              <a:rPr lang="sr-Cyrl-CS" sz="2400" dirty="0" smtClean="0"/>
              <a:t>састоји </a:t>
            </a:r>
            <a:r>
              <a:rPr lang="sr-Cyrl-CS" sz="2400" dirty="0"/>
              <a:t>углавном од графита и глине, ми полазимо од хипотезе у којој се предвиђа да ће више концентрације графита довести до снижене отпорности </a:t>
            </a:r>
            <a:r>
              <a:rPr lang="sr-Cyrl-CS" sz="2400" dirty="0" smtClean="0"/>
              <a:t>оловке. </a:t>
            </a:r>
          </a:p>
          <a:p>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038600"/>
            <a:ext cx="2437301" cy="2389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97" t="23601" r="1999" b="25198"/>
          <a:stretch/>
        </p:blipFill>
        <p:spPr bwMode="auto">
          <a:xfrm>
            <a:off x="4114800" y="4267200"/>
            <a:ext cx="4221304" cy="225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408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smtClean="0"/>
              <a:t>Увод у електричну проводљивост</a:t>
            </a:r>
            <a:endParaRPr lang="en-US" dirty="0"/>
          </a:p>
        </p:txBody>
      </p:sp>
      <p:sp>
        <p:nvSpPr>
          <p:cNvPr id="3" name="Content Placeholder 2"/>
          <p:cNvSpPr>
            <a:spLocks noGrp="1"/>
          </p:cNvSpPr>
          <p:nvPr>
            <p:ph idx="1"/>
          </p:nvPr>
        </p:nvSpPr>
        <p:spPr/>
        <p:txBody>
          <a:bodyPr>
            <a:normAutofit/>
          </a:bodyPr>
          <a:lstStyle/>
          <a:p>
            <a:r>
              <a:rPr lang="ru-RU" sz="2400" dirty="0"/>
              <a:t>Електрична проводљивост супстанце је мера која показује којом лакоћом се валентни електрони крећу у њеној структури. Метална веза производи највећу проводљивост, јер садржи решетку позитивно наелектрисаних језгара, док електрони могу слободно да се крећу кроз решетку. </a:t>
            </a:r>
            <a:endParaRPr lang="sr-Cyrl-RS" sz="2400" dirty="0"/>
          </a:p>
          <a:p>
            <a:r>
              <a:rPr lang="ru-RU" sz="2400" dirty="0" smtClean="0"/>
              <a:t>Супстанце чији су </a:t>
            </a:r>
          </a:p>
          <a:p>
            <a:pPr marL="137160" indent="0">
              <a:buNone/>
            </a:pPr>
            <a:r>
              <a:rPr lang="ru-RU" sz="2400" dirty="0" smtClean="0"/>
              <a:t>	атоми повезани </a:t>
            </a:r>
          </a:p>
          <a:p>
            <a:pPr marL="137160" indent="0">
              <a:buNone/>
            </a:pPr>
            <a:r>
              <a:rPr lang="ru-RU" sz="2400" dirty="0" smtClean="0"/>
              <a:t>	ковалентним везама</a:t>
            </a:r>
            <a:r>
              <a:rPr lang="en-US" sz="2400" dirty="0" smtClean="0"/>
              <a:t> </a:t>
            </a:r>
            <a:endParaRPr lang="sr-Cyrl-RS" sz="2400" dirty="0" smtClean="0"/>
          </a:p>
          <a:p>
            <a:pPr marL="137160" indent="0">
              <a:buNone/>
            </a:pPr>
            <a:r>
              <a:rPr lang="ru-RU" sz="2400" dirty="0" smtClean="0"/>
              <a:t>	су слаби </a:t>
            </a:r>
            <a:r>
              <a:rPr lang="ru-RU" sz="2400" dirty="0"/>
              <a:t>проводници </a:t>
            </a:r>
            <a:endParaRPr lang="ru-RU" sz="2400" dirty="0" smtClean="0"/>
          </a:p>
          <a:p>
            <a:pPr marL="137160" indent="0">
              <a:buNone/>
            </a:pPr>
            <a:r>
              <a:rPr lang="ru-RU" sz="2400" dirty="0" smtClean="0"/>
              <a:t>	(изолатори</a:t>
            </a:r>
            <a:r>
              <a:rPr lang="en-US" sz="2400" dirty="0"/>
              <a: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657600"/>
            <a:ext cx="4093510" cy="2001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292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Графит као проводник</a:t>
            </a:r>
            <a:endParaRPr lang="en-US" dirty="0"/>
          </a:p>
        </p:txBody>
      </p:sp>
      <p:sp>
        <p:nvSpPr>
          <p:cNvPr id="3" name="Content Placeholder 2"/>
          <p:cNvSpPr>
            <a:spLocks noGrp="1"/>
          </p:cNvSpPr>
          <p:nvPr>
            <p:ph idx="1"/>
          </p:nvPr>
        </p:nvSpPr>
        <p:spPr/>
        <p:txBody>
          <a:bodyPr>
            <a:normAutofit/>
          </a:bodyPr>
          <a:lstStyle/>
          <a:p>
            <a:r>
              <a:rPr lang="ru-RU" dirty="0" smtClean="0"/>
              <a:t>Графит </a:t>
            </a:r>
            <a:r>
              <a:rPr lang="ru-RU" dirty="0"/>
              <a:t>је чист амфотерни облик угљеника, где су три његова валентна електрона ковалентно везана за три атома </a:t>
            </a:r>
            <a:r>
              <a:rPr lang="ru-RU" dirty="0" smtClean="0"/>
              <a:t>угљеника</a:t>
            </a:r>
            <a:r>
              <a:rPr lang="en-US" dirty="0" smtClean="0"/>
              <a:t>, </a:t>
            </a:r>
            <a:r>
              <a:rPr lang="sr-Cyrl-RS" dirty="0" smtClean="0"/>
              <a:t>формирајући слојевиту структуру, </a:t>
            </a:r>
            <a:r>
              <a:rPr lang="en-US" dirty="0" smtClean="0"/>
              <a:t>a </a:t>
            </a:r>
            <a:r>
              <a:rPr lang="ru-RU" dirty="0" smtClean="0"/>
              <a:t>четврти </a:t>
            </a:r>
            <a:r>
              <a:rPr lang="ru-RU" dirty="0"/>
              <a:t>валентни електрон је остао не повезан, и на </a:t>
            </a:r>
            <a:r>
              <a:rPr lang="ru-RU" dirty="0" smtClean="0"/>
              <a:t>тај </a:t>
            </a:r>
            <a:r>
              <a:rPr lang="ru-RU" dirty="0"/>
              <a:t>начин може да се слободно креће.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038598"/>
            <a:ext cx="2034786" cy="2531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531647"/>
            <a:ext cx="5216237" cy="1545311"/>
          </a:xfrm>
          <a:prstGeom prst="rect">
            <a:avLst/>
          </a:prstGeom>
        </p:spPr>
      </p:pic>
    </p:spTree>
    <p:extLst>
      <p:ext uri="{BB962C8B-B14F-4D97-AF65-F5344CB8AC3E}">
        <p14:creationId xmlns:p14="http://schemas.microsoft.com/office/powerpoint/2010/main" val="206590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Структура графита у оловкама</a:t>
            </a:r>
            <a:endParaRPr lang="en-US" dirty="0"/>
          </a:p>
        </p:txBody>
      </p:sp>
      <p:sp>
        <p:nvSpPr>
          <p:cNvPr id="3" name="Content Placeholder 2"/>
          <p:cNvSpPr>
            <a:spLocks noGrp="1"/>
          </p:cNvSpPr>
          <p:nvPr>
            <p:ph idx="1"/>
          </p:nvPr>
        </p:nvSpPr>
        <p:spPr/>
        <p:txBody>
          <a:bodyPr>
            <a:normAutofit/>
          </a:bodyPr>
          <a:lstStyle/>
          <a:p>
            <a:r>
              <a:rPr lang="ru-RU" dirty="0"/>
              <a:t>„Срце“ у графитним оловкама </a:t>
            </a:r>
            <a:r>
              <a:rPr lang="ru-RU" dirty="0" smtClean="0"/>
              <a:t>је </a:t>
            </a:r>
            <a:r>
              <a:rPr lang="ru-RU" dirty="0"/>
              <a:t>састављено од комбинације графита и глине, са воском и другим адитивима у малим количинама. Глина, за разлику од </a:t>
            </a:r>
            <a:r>
              <a:rPr lang="ru-RU" dirty="0" smtClean="0"/>
              <a:t>графита, је изолатор</a:t>
            </a:r>
            <a:r>
              <a:rPr lang="en-US" dirty="0" smtClean="0"/>
              <a:t>.</a:t>
            </a:r>
          </a:p>
          <a:p>
            <a:r>
              <a:rPr lang="ru-RU" dirty="0" smtClean="0"/>
              <a:t>Мекоћа </a:t>
            </a:r>
            <a:r>
              <a:rPr lang="ru-RU" dirty="0"/>
              <a:t>оловке зависи од процента сваке компоненте. </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343400"/>
            <a:ext cx="61436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0104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47800"/>
          </a:xfrm>
        </p:spPr>
        <p:txBody>
          <a:bodyPr>
            <a:normAutofit fontScale="90000"/>
          </a:bodyPr>
          <a:lstStyle/>
          <a:p>
            <a:r>
              <a:rPr lang="sr-Cyrl-CS" dirty="0">
                <a:effectLst/>
              </a:rPr>
              <a:t>Мекоћа оловака и проценти угљеника у њима</a:t>
            </a:r>
            <a:r>
              <a:rPr lang="en-US" dirty="0">
                <a:effectLst/>
              </a:rPr>
              <a:t/>
            </a:r>
            <a:br>
              <a:rPr lang="en-US" dirty="0">
                <a:effectLst/>
              </a:rPr>
            </a:br>
            <a:endParaRPr lang="en-US" dirty="0"/>
          </a:p>
        </p:txBody>
      </p:sp>
      <p:pic>
        <p:nvPicPr>
          <p:cNvPr id="4" name="Content Placeholder 3"/>
          <p:cNvPicPr>
            <a:picLocks noGrp="1"/>
          </p:cNvPicPr>
          <p:nvPr>
            <p:ph idx="1"/>
          </p:nvPr>
        </p:nvPicPr>
        <p:blipFill rotWithShape="1">
          <a:blip r:embed="rId2"/>
          <a:srcRect l="28287" t="39364" r="11148" b="33433"/>
          <a:stretch/>
        </p:blipFill>
        <p:spPr bwMode="auto">
          <a:xfrm>
            <a:off x="609600" y="1828800"/>
            <a:ext cx="7880203" cy="1989954"/>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609600" y="3962400"/>
            <a:ext cx="7924800" cy="2308324"/>
          </a:xfrm>
          <a:prstGeom prst="rect">
            <a:avLst/>
          </a:prstGeom>
          <a:noFill/>
        </p:spPr>
        <p:txBody>
          <a:bodyPr wrap="square" rtlCol="0">
            <a:spAutoFit/>
          </a:bodyPr>
          <a:lstStyle/>
          <a:p>
            <a:r>
              <a:rPr lang="ru-RU" sz="2400" dirty="0"/>
              <a:t>С обзиром да је графит више проводљив од глине, како се концентрација графита повећава, проводљивост се повећава. Отпорност објекта, може се израчунати помоћу Омовог закона, који сматра електрични отпор као однос напона и </a:t>
            </a:r>
            <a:r>
              <a:rPr lang="ru-RU" sz="2400" dirty="0" smtClean="0"/>
              <a:t>струје која протиче </a:t>
            </a:r>
            <a:r>
              <a:rPr lang="ru-RU" sz="2400" dirty="0"/>
              <a:t>кроз њега, или степен до којег се одупре напон.</a:t>
            </a:r>
          </a:p>
        </p:txBody>
      </p:sp>
    </p:spTree>
    <p:extLst>
      <p:ext uri="{BB962C8B-B14F-4D97-AF65-F5344CB8AC3E}">
        <p14:creationId xmlns:p14="http://schemas.microsoft.com/office/powerpoint/2010/main" val="2991170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Омов закон</a:t>
            </a:r>
            <a:endParaRPr lang="en-US" dirty="0"/>
          </a:p>
        </p:txBody>
      </p:sp>
      <p:sp>
        <p:nvSpPr>
          <p:cNvPr id="3" name="Content Placeholder 2"/>
          <p:cNvSpPr>
            <a:spLocks noGrp="1"/>
          </p:cNvSpPr>
          <p:nvPr>
            <p:ph idx="1"/>
          </p:nvPr>
        </p:nvSpPr>
        <p:spPr/>
        <p:txBody>
          <a:bodyPr>
            <a:normAutofit/>
          </a:bodyPr>
          <a:lstStyle/>
          <a:p>
            <a:pPr marL="137160" indent="0" algn="ctr">
              <a:buNone/>
            </a:pPr>
            <a:r>
              <a:rPr lang="en-US" dirty="0"/>
              <a:t>𝑅 = U/ </a:t>
            </a:r>
            <a:r>
              <a:rPr lang="en-US" dirty="0" smtClean="0"/>
              <a:t>I</a:t>
            </a:r>
            <a:r>
              <a:rPr lang="sr-Cyrl-RS" dirty="0" smtClean="0"/>
              <a:t> </a:t>
            </a:r>
          </a:p>
          <a:p>
            <a:pPr marL="137160" indent="0" algn="ctr">
              <a:buNone/>
            </a:pPr>
            <a:r>
              <a:rPr lang="sr-Cyrl-RS" dirty="0" smtClean="0"/>
              <a:t>где </a:t>
            </a:r>
            <a:r>
              <a:rPr lang="sr-Cyrl-RS" dirty="0"/>
              <a:t>је </a:t>
            </a:r>
            <a:r>
              <a:rPr lang="en-US" dirty="0"/>
              <a:t>R = </a:t>
            </a:r>
            <a:r>
              <a:rPr lang="sr-Cyrl-RS" dirty="0"/>
              <a:t>отпор (</a:t>
            </a:r>
            <a:r>
              <a:rPr lang="el-GR" dirty="0"/>
              <a:t>Ω), </a:t>
            </a:r>
            <a:r>
              <a:rPr lang="en-US" dirty="0"/>
              <a:t>U= </a:t>
            </a:r>
            <a:r>
              <a:rPr lang="sr-Cyrl-RS" dirty="0"/>
              <a:t>напон (</a:t>
            </a:r>
            <a:r>
              <a:rPr lang="en-US" dirty="0"/>
              <a:t>V) </a:t>
            </a:r>
            <a:r>
              <a:rPr lang="sr-Cyrl-RS" dirty="0" smtClean="0"/>
              <a:t>и </a:t>
            </a:r>
            <a:r>
              <a:rPr lang="en-US" dirty="0"/>
              <a:t>I = </a:t>
            </a:r>
            <a:r>
              <a:rPr lang="sr-Cyrl-RS" dirty="0"/>
              <a:t>струја (</a:t>
            </a:r>
            <a:r>
              <a:rPr lang="en-US" dirty="0" smtClean="0"/>
              <a:t>A)</a:t>
            </a:r>
          </a:p>
          <a:p>
            <a:r>
              <a:rPr lang="sr-Cyrl-RS" dirty="0" smtClean="0"/>
              <a:t>Отпор зависи од три фактора: површин</a:t>
            </a:r>
            <a:r>
              <a:rPr lang="en-US" dirty="0" smtClean="0"/>
              <a:t>e</a:t>
            </a:r>
            <a:r>
              <a:rPr lang="sr-Cyrl-RS" dirty="0" smtClean="0"/>
              <a:t> попречног пресека</a:t>
            </a:r>
            <a:r>
              <a:rPr lang="en-US" dirty="0" smtClean="0"/>
              <a:t>,</a:t>
            </a:r>
            <a:r>
              <a:rPr lang="sr-Cyrl-RS" dirty="0" smtClean="0"/>
              <a:t> дужине проводника и специфичне отпорности материјала, приказаним у следећој једначини:</a:t>
            </a:r>
          </a:p>
          <a:p>
            <a:pPr marL="137160" indent="0" algn="ctr">
              <a:buNone/>
            </a:pPr>
            <a:r>
              <a:rPr lang="en-US" dirty="0" smtClean="0"/>
              <a:t>𝑅 = 𝜌𝐿/S</a:t>
            </a:r>
            <a:endParaRPr lang="sr-Cyrl-RS" dirty="0"/>
          </a:p>
          <a:p>
            <a:pPr marL="137160" indent="0" algn="ctr">
              <a:buNone/>
            </a:pPr>
            <a:r>
              <a:rPr lang="sr-Cyrl-RS" dirty="0" smtClean="0"/>
              <a:t>где </a:t>
            </a:r>
            <a:r>
              <a:rPr lang="sr-Cyrl-RS" dirty="0"/>
              <a:t>је </a:t>
            </a:r>
            <a:r>
              <a:rPr lang="en-US" dirty="0"/>
              <a:t>𝜌 = </a:t>
            </a:r>
            <a:r>
              <a:rPr lang="sr-Cyrl-RS" dirty="0"/>
              <a:t>отпорност материјала, </a:t>
            </a:r>
            <a:r>
              <a:rPr lang="en-US" dirty="0"/>
              <a:t>𝐿 = </a:t>
            </a:r>
            <a:r>
              <a:rPr lang="sr-Cyrl-RS" dirty="0"/>
              <a:t>дужина и </a:t>
            </a:r>
            <a:endParaRPr lang="sr-Cyrl-RS" dirty="0" smtClean="0"/>
          </a:p>
          <a:p>
            <a:pPr marL="137160" indent="0" algn="ctr">
              <a:buNone/>
            </a:pPr>
            <a:r>
              <a:rPr lang="en-US" dirty="0" smtClean="0"/>
              <a:t>S </a:t>
            </a:r>
            <a:r>
              <a:rPr lang="en-US" dirty="0"/>
              <a:t>= </a:t>
            </a:r>
            <a:r>
              <a:rPr lang="sr-Cyrl-RS" dirty="0"/>
              <a:t>попречни пресек</a:t>
            </a:r>
          </a:p>
          <a:p>
            <a:endParaRPr lang="en-US" dirty="0"/>
          </a:p>
        </p:txBody>
      </p:sp>
    </p:spTree>
    <p:extLst>
      <p:ext uri="{BB962C8B-B14F-4D97-AF65-F5344CB8AC3E}">
        <p14:creationId xmlns:p14="http://schemas.microsoft.com/office/powerpoint/2010/main" val="2529902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52160"/>
          </a:xfrm>
        </p:spPr>
        <p:txBody>
          <a:bodyPr>
            <a:normAutofit fontScale="92500" lnSpcReduction="10000"/>
          </a:bodyPr>
          <a:lstStyle/>
          <a:p>
            <a:r>
              <a:rPr lang="ru-RU" dirty="0"/>
              <a:t>Дужа оловка значи да електрична струја мора бити изложени отпору материјала на већој удаљености, а тиме се укупан отпор повећава. С друге стране, повећана површина попречног пресека повећава простор кроз који струја може пролазити, и тако струја може лакше тећи, што доводи до пада отпора. </a:t>
            </a:r>
          </a:p>
          <a:p>
            <a:r>
              <a:rPr lang="ru-RU" dirty="0"/>
              <a:t>Отпорност материјала </a:t>
            </a:r>
            <a:r>
              <a:rPr lang="ru-RU" dirty="0" smtClean="0"/>
              <a:t>одређује и </a:t>
            </a:r>
            <a:r>
              <a:rPr lang="ru-RU" dirty="0"/>
              <a:t>хемијска веза, односно структура материјала, као што је раније објашњено.</a:t>
            </a:r>
          </a:p>
          <a:p>
            <a:r>
              <a:rPr lang="ru-RU" dirty="0"/>
              <a:t>У овом експерименту, дужина и површина попречног пресека тестираних оловака ће бити константа. Тако, снимњена отпорност треба да буде пропорционална отпорности хемијског састава оловке. Ово ће омогућити да се истражи утицај концентрација графита на отпор у </a:t>
            </a:r>
            <a:r>
              <a:rPr lang="ru-RU" dirty="0" smtClean="0"/>
              <a:t>колу.</a:t>
            </a:r>
            <a:endParaRPr lang="ru-RU" dirty="0"/>
          </a:p>
          <a:p>
            <a:endParaRPr lang="en-US" dirty="0"/>
          </a:p>
        </p:txBody>
      </p:sp>
    </p:spTree>
    <p:extLst>
      <p:ext uri="{BB962C8B-B14F-4D97-AF65-F5344CB8AC3E}">
        <p14:creationId xmlns:p14="http://schemas.microsoft.com/office/powerpoint/2010/main" val="3888163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Материјал и метод рада</a:t>
            </a:r>
            <a:endParaRPr lang="en-US" dirty="0"/>
          </a:p>
        </p:txBody>
      </p:sp>
      <p:sp>
        <p:nvSpPr>
          <p:cNvPr id="3" name="Content Placeholder 2"/>
          <p:cNvSpPr>
            <a:spLocks noGrp="1"/>
          </p:cNvSpPr>
          <p:nvPr>
            <p:ph idx="1"/>
          </p:nvPr>
        </p:nvSpPr>
        <p:spPr/>
        <p:txBody>
          <a:bodyPr>
            <a:normAutofit fontScale="92500" lnSpcReduction="20000"/>
          </a:bodyPr>
          <a:lstStyle/>
          <a:p>
            <a:r>
              <a:rPr lang="ru-RU" b="1" u="sng" dirty="0" smtClean="0">
                <a:solidFill>
                  <a:schemeClr val="bg1"/>
                </a:solidFill>
              </a:rPr>
              <a:t>Циљ: </a:t>
            </a:r>
            <a:r>
              <a:rPr lang="ru-RU" dirty="0" smtClean="0"/>
              <a:t>Испитати </a:t>
            </a:r>
            <a:r>
              <a:rPr lang="ru-RU" dirty="0"/>
              <a:t>како проценат графита у оловкама утиче на </a:t>
            </a:r>
            <a:r>
              <a:rPr lang="ru-RU" dirty="0" smtClean="0"/>
              <a:t>њену електричну </a:t>
            </a:r>
            <a:r>
              <a:rPr lang="ru-RU" dirty="0"/>
              <a:t>отпорност.</a:t>
            </a:r>
          </a:p>
          <a:p>
            <a:endParaRPr lang="ru-RU" dirty="0"/>
          </a:p>
          <a:p>
            <a:r>
              <a:rPr lang="ru-RU" b="1" u="sng" dirty="0">
                <a:solidFill>
                  <a:schemeClr val="bg1"/>
                </a:solidFill>
              </a:rPr>
              <a:t>Хипотеза: </a:t>
            </a:r>
            <a:r>
              <a:rPr lang="ru-RU" dirty="0"/>
              <a:t>Предвиђамо да ће </a:t>
            </a:r>
            <a:r>
              <a:rPr lang="ru-RU" dirty="0" smtClean="0"/>
              <a:t>већа концентрација </a:t>
            </a:r>
            <a:r>
              <a:rPr lang="ru-RU" dirty="0"/>
              <a:t>графита довести до мање отпорности због супериорне проводљивости графита над глином.</a:t>
            </a:r>
          </a:p>
          <a:p>
            <a:endParaRPr lang="ru-RU" dirty="0"/>
          </a:p>
          <a:p>
            <a:r>
              <a:rPr lang="ru-RU" b="1" u="sng" dirty="0">
                <a:solidFill>
                  <a:schemeClr val="bg1"/>
                </a:solidFill>
              </a:rPr>
              <a:t>Материјали:</a:t>
            </a:r>
          </a:p>
          <a:p>
            <a:pPr lvl="1"/>
            <a:r>
              <a:rPr lang="ru-RU" dirty="0"/>
              <a:t>Унимери х 2</a:t>
            </a:r>
          </a:p>
          <a:p>
            <a:pPr lvl="1"/>
            <a:r>
              <a:rPr lang="ru-RU" dirty="0"/>
              <a:t>Алигатор штипаљке х 2</a:t>
            </a:r>
          </a:p>
          <a:p>
            <a:pPr lvl="1"/>
            <a:r>
              <a:rPr lang="ru-RU" dirty="0"/>
              <a:t>По једна оловка мекоће 6H, 5H, 4H, H</a:t>
            </a:r>
          </a:p>
          <a:p>
            <a:pPr lvl="1"/>
            <a:r>
              <a:rPr lang="ru-RU" dirty="0"/>
              <a:t>Извор (у овом случају, батерија напона </a:t>
            </a:r>
            <a:r>
              <a:rPr lang="ru-RU" dirty="0" smtClean="0"/>
              <a:t>4,5V</a:t>
            </a:r>
            <a:r>
              <a:rPr lang="en-US" dirty="0"/>
              <a:t>)</a:t>
            </a:r>
            <a:endParaRPr lang="ru-RU" dirty="0"/>
          </a:p>
        </p:txBody>
      </p:sp>
    </p:spTree>
    <p:extLst>
      <p:ext uri="{BB962C8B-B14F-4D97-AF65-F5344CB8AC3E}">
        <p14:creationId xmlns:p14="http://schemas.microsoft.com/office/powerpoint/2010/main" val="14848626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182</TotalTime>
  <Words>699</Words>
  <Application>Microsoft Office PowerPoint</Application>
  <PresentationFormat>On-screen Show (4:3)</PresentationFormat>
  <Paragraphs>59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Apex</vt:lpstr>
      <vt:lpstr>Електрична проводљивост графитних оловки </vt:lpstr>
      <vt:lpstr>Резиме</vt:lpstr>
      <vt:lpstr>Увод у електричну проводљивост</vt:lpstr>
      <vt:lpstr>Графит као проводник</vt:lpstr>
      <vt:lpstr>Структура графита у оловкама</vt:lpstr>
      <vt:lpstr>Мекоћа оловака и проценти угљеника у њима </vt:lpstr>
      <vt:lpstr>Омов закон</vt:lpstr>
      <vt:lpstr>PowerPoint Presentation</vt:lpstr>
      <vt:lpstr>Материјал и метод рада</vt:lpstr>
      <vt:lpstr>PowerPoint Presentation</vt:lpstr>
      <vt:lpstr>Резултати истраживања </vt:lpstr>
      <vt:lpstr>Извођење закључка</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Електрична проводљивост графитних оловки</dc:title>
  <dc:creator>Denis</dc:creator>
  <cp:lastModifiedBy>Stefan</cp:lastModifiedBy>
  <cp:revision>22</cp:revision>
  <dcterms:created xsi:type="dcterms:W3CDTF">2006-08-16T00:00:00Z</dcterms:created>
  <dcterms:modified xsi:type="dcterms:W3CDTF">2015-04-27T14:43:34Z</dcterms:modified>
</cp:coreProperties>
</file>